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8" r:id="rId4"/>
    <p:sldId id="260" r:id="rId5"/>
    <p:sldId id="262" r:id="rId6"/>
    <p:sldId id="263" r:id="rId7"/>
    <p:sldId id="264" r:id="rId8"/>
    <p:sldId id="265" r:id="rId9"/>
    <p:sldId id="266" r:id="rId10"/>
    <p:sldId id="267"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43"/>
  </p:normalViewPr>
  <p:slideViewPr>
    <p:cSldViewPr snapToGrid="0" snapToObjects="1">
      <p:cViewPr varScale="1">
        <p:scale>
          <a:sx n="76" d="100"/>
          <a:sy n="76" d="100"/>
        </p:scale>
        <p:origin x="216"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8/6/18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31889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4828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8/6/18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46335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8/6/18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57514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8/6/18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92402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8/6/18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5778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8/6/18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460715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8424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8/6/18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7633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7879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8/6/18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2155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539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85984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45928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0614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75214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50589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8/6/18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2488734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justin-bergeron.github.io/"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7606E-F65A-4148-B17C-309EE247088B}"/>
              </a:ext>
            </a:extLst>
          </p:cNvPr>
          <p:cNvSpPr>
            <a:spLocks noGrp="1"/>
          </p:cNvSpPr>
          <p:nvPr>
            <p:ph type="ctrTitle"/>
          </p:nvPr>
        </p:nvSpPr>
        <p:spPr/>
        <p:txBody>
          <a:bodyPr/>
          <a:lstStyle/>
          <a:p>
            <a:pPr algn="ctr"/>
            <a:r>
              <a:rPr lang="en-US" dirty="0"/>
              <a:t>Struggle bus productions </a:t>
            </a:r>
          </a:p>
        </p:txBody>
      </p:sp>
      <p:sp>
        <p:nvSpPr>
          <p:cNvPr id="3" name="Subtitle 2">
            <a:extLst>
              <a:ext uri="{FF2B5EF4-FFF2-40B4-BE49-F238E27FC236}">
                <a16:creationId xmlns:a16="http://schemas.microsoft.com/office/drawing/2014/main" id="{49C3CB28-EB0B-7745-A420-8B5CD5D6DC46}"/>
              </a:ext>
            </a:extLst>
          </p:cNvPr>
          <p:cNvSpPr>
            <a:spLocks noGrp="1"/>
          </p:cNvSpPr>
          <p:nvPr>
            <p:ph type="subTitle" idx="1"/>
          </p:nvPr>
        </p:nvSpPr>
        <p:spPr/>
        <p:txBody>
          <a:bodyPr/>
          <a:lstStyle/>
          <a:p>
            <a:pPr algn="ctr"/>
            <a:r>
              <a:rPr lang="en-US" dirty="0"/>
              <a:t>presents…</a:t>
            </a:r>
          </a:p>
        </p:txBody>
      </p:sp>
    </p:spTree>
    <p:extLst>
      <p:ext uri="{BB962C8B-B14F-4D97-AF65-F5344CB8AC3E}">
        <p14:creationId xmlns:p14="http://schemas.microsoft.com/office/powerpoint/2010/main" val="1590548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875D6-7CD8-8944-B55C-5B06AABF58C5}"/>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3AF2D5F5-7FAD-E949-8C19-92EDD04E5330}"/>
              </a:ext>
            </a:extLst>
          </p:cNvPr>
          <p:cNvSpPr>
            <a:spLocks noGrp="1"/>
          </p:cNvSpPr>
          <p:nvPr>
            <p:ph idx="1"/>
          </p:nvPr>
        </p:nvSpPr>
        <p:spPr/>
        <p:txBody>
          <a:bodyPr/>
          <a:lstStyle/>
          <a:p>
            <a:r>
              <a:rPr lang="en-US" dirty="0"/>
              <a:t>Getting data is never simple!!!</a:t>
            </a:r>
          </a:p>
          <a:p>
            <a:r>
              <a:rPr lang="en-US" dirty="0" err="1"/>
              <a:t>Json</a:t>
            </a:r>
            <a:r>
              <a:rPr lang="en-US" dirty="0"/>
              <a:t> -&gt; cleaned </a:t>
            </a:r>
            <a:r>
              <a:rPr lang="en-US" dirty="0" err="1"/>
              <a:t>dataframe</a:t>
            </a:r>
            <a:r>
              <a:rPr lang="en-US" dirty="0"/>
              <a:t> makes all your visualization dreams come true.</a:t>
            </a:r>
          </a:p>
          <a:p>
            <a:r>
              <a:rPr lang="en-US" dirty="0"/>
              <a:t>After first attempting D3 and Tableau, </a:t>
            </a:r>
            <a:r>
              <a:rPr lang="en-US" dirty="0" err="1"/>
              <a:t>Plotly</a:t>
            </a:r>
            <a:r>
              <a:rPr lang="en-US" dirty="0"/>
              <a:t> for Python and Matplotlib turned out to be the winners for visualizing.</a:t>
            </a:r>
          </a:p>
          <a:p>
            <a:r>
              <a:rPr lang="en-US" dirty="0"/>
              <a:t>Hit songs are getting longer over time (~2.5 minutes in 1960 to ~4.5 minutes modern day). </a:t>
            </a:r>
          </a:p>
          <a:p>
            <a:r>
              <a:rPr lang="en-US" dirty="0"/>
              <a:t>The changes in popularity of genres are very visible over decades.</a:t>
            </a:r>
          </a:p>
          <a:p>
            <a:r>
              <a:rPr lang="en-US" dirty="0"/>
              <a:t>Interesting Spotify API applications: touring artists can customize their set list by the Spotify songs that are most popular in </a:t>
            </a:r>
            <a:r>
              <a:rPr lang="en-US"/>
              <a:t>that city.</a:t>
            </a:r>
            <a:endParaRPr lang="en-US" dirty="0"/>
          </a:p>
          <a:p>
            <a:pPr marL="0" indent="0">
              <a:buNone/>
            </a:pPr>
            <a:endParaRPr lang="en-US" dirty="0"/>
          </a:p>
        </p:txBody>
      </p:sp>
    </p:spTree>
    <p:extLst>
      <p:ext uri="{BB962C8B-B14F-4D97-AF65-F5344CB8AC3E}">
        <p14:creationId xmlns:p14="http://schemas.microsoft.com/office/powerpoint/2010/main" val="2252062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FFED3E7-A1CE-4749-9411-09F2F0F5A3AF}"/>
              </a:ext>
            </a:extLst>
          </p:cNvPr>
          <p:cNvSpPr>
            <a:spLocks noGrp="1"/>
          </p:cNvSpPr>
          <p:nvPr>
            <p:ph type="subTitle" idx="1"/>
          </p:nvPr>
        </p:nvSpPr>
        <p:spPr>
          <a:xfrm>
            <a:off x="999067" y="990601"/>
            <a:ext cx="9448800" cy="685800"/>
          </a:xfrm>
        </p:spPr>
        <p:txBody>
          <a:bodyPr>
            <a:normAutofit/>
          </a:bodyPr>
          <a:lstStyle/>
          <a:p>
            <a:pPr algn="ctr"/>
            <a:r>
              <a:rPr lang="en-US" sz="2800" dirty="0"/>
              <a:t>Rock on, Struggle Bus!</a:t>
            </a:r>
          </a:p>
        </p:txBody>
      </p:sp>
      <p:pic>
        <p:nvPicPr>
          <p:cNvPr id="11" name="Picture 10">
            <a:extLst>
              <a:ext uri="{FF2B5EF4-FFF2-40B4-BE49-F238E27FC236}">
                <a16:creationId xmlns:a16="http://schemas.microsoft.com/office/drawing/2014/main" id="{86A5420A-7CB6-304E-8A17-8BD9C0CF1956}"/>
              </a:ext>
            </a:extLst>
          </p:cNvPr>
          <p:cNvPicPr>
            <a:picLocks noChangeAspect="1"/>
          </p:cNvPicPr>
          <p:nvPr/>
        </p:nvPicPr>
        <p:blipFill>
          <a:blip r:embed="rId2"/>
          <a:stretch>
            <a:fillRect/>
          </a:stretch>
        </p:blipFill>
        <p:spPr>
          <a:xfrm>
            <a:off x="9478434" y="608542"/>
            <a:ext cx="1504725" cy="1449917"/>
          </a:xfrm>
          <a:prstGeom prst="rect">
            <a:avLst/>
          </a:prstGeom>
        </p:spPr>
      </p:pic>
      <p:pic>
        <p:nvPicPr>
          <p:cNvPr id="13" name="Picture 12">
            <a:extLst>
              <a:ext uri="{FF2B5EF4-FFF2-40B4-BE49-F238E27FC236}">
                <a16:creationId xmlns:a16="http://schemas.microsoft.com/office/drawing/2014/main" id="{D9A3DA4D-B48D-2141-8FE2-7345C664FB30}"/>
              </a:ext>
            </a:extLst>
          </p:cNvPr>
          <p:cNvPicPr>
            <a:picLocks noChangeAspect="1"/>
          </p:cNvPicPr>
          <p:nvPr/>
        </p:nvPicPr>
        <p:blipFill>
          <a:blip r:embed="rId3"/>
          <a:stretch>
            <a:fillRect/>
          </a:stretch>
        </p:blipFill>
        <p:spPr>
          <a:xfrm>
            <a:off x="2480733" y="1698183"/>
            <a:ext cx="6485467" cy="4053417"/>
          </a:xfrm>
          <a:prstGeom prst="rect">
            <a:avLst/>
          </a:prstGeom>
        </p:spPr>
      </p:pic>
      <p:pic>
        <p:nvPicPr>
          <p:cNvPr id="15" name="Picture 14">
            <a:extLst>
              <a:ext uri="{FF2B5EF4-FFF2-40B4-BE49-F238E27FC236}">
                <a16:creationId xmlns:a16="http://schemas.microsoft.com/office/drawing/2014/main" id="{83824190-5351-E546-9942-4B0DF53EDC07}"/>
              </a:ext>
            </a:extLst>
          </p:cNvPr>
          <p:cNvPicPr>
            <a:picLocks noChangeAspect="1"/>
          </p:cNvPicPr>
          <p:nvPr/>
        </p:nvPicPr>
        <p:blipFill>
          <a:blip r:embed="rId4"/>
          <a:stretch>
            <a:fillRect/>
          </a:stretch>
        </p:blipFill>
        <p:spPr>
          <a:xfrm>
            <a:off x="9329096" y="2058459"/>
            <a:ext cx="1803400" cy="1666433"/>
          </a:xfrm>
          <a:prstGeom prst="rect">
            <a:avLst/>
          </a:prstGeom>
        </p:spPr>
      </p:pic>
      <p:pic>
        <p:nvPicPr>
          <p:cNvPr id="19" name="Picture 18">
            <a:extLst>
              <a:ext uri="{FF2B5EF4-FFF2-40B4-BE49-F238E27FC236}">
                <a16:creationId xmlns:a16="http://schemas.microsoft.com/office/drawing/2014/main" id="{FFF26741-B14E-604F-8D7E-E8A6ED1A6EC7}"/>
              </a:ext>
            </a:extLst>
          </p:cNvPr>
          <p:cNvPicPr>
            <a:picLocks noChangeAspect="1"/>
          </p:cNvPicPr>
          <p:nvPr/>
        </p:nvPicPr>
        <p:blipFill>
          <a:blip r:embed="rId5"/>
          <a:stretch>
            <a:fillRect/>
          </a:stretch>
        </p:blipFill>
        <p:spPr>
          <a:xfrm>
            <a:off x="9289937" y="3724891"/>
            <a:ext cx="1881717" cy="1903725"/>
          </a:xfrm>
          <a:prstGeom prst="rect">
            <a:avLst/>
          </a:prstGeom>
        </p:spPr>
      </p:pic>
    </p:spTree>
    <p:extLst>
      <p:ext uri="{BB962C8B-B14F-4D97-AF65-F5344CB8AC3E}">
        <p14:creationId xmlns:p14="http://schemas.microsoft.com/office/powerpoint/2010/main" val="65713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E89E-A44C-0245-B60E-73E5079C914B}"/>
              </a:ext>
            </a:extLst>
          </p:cNvPr>
          <p:cNvSpPr>
            <a:spLocks noGrp="1"/>
          </p:cNvSpPr>
          <p:nvPr>
            <p:ph type="title"/>
          </p:nvPr>
        </p:nvSpPr>
        <p:spPr>
          <a:xfrm>
            <a:off x="1124508" y="1020916"/>
            <a:ext cx="8610600" cy="1293028"/>
          </a:xfrm>
        </p:spPr>
        <p:txBody>
          <a:bodyPr/>
          <a:lstStyle/>
          <a:p>
            <a:r>
              <a:rPr lang="en-US" dirty="0"/>
              <a:t>Music meets data science</a:t>
            </a:r>
          </a:p>
        </p:txBody>
      </p:sp>
      <p:pic>
        <p:nvPicPr>
          <p:cNvPr id="5" name="Content Placeholder 4">
            <a:extLst>
              <a:ext uri="{FF2B5EF4-FFF2-40B4-BE49-F238E27FC236}">
                <a16:creationId xmlns:a16="http://schemas.microsoft.com/office/drawing/2014/main" id="{AD4AB99F-915B-854A-A862-FB4AE9F1AB08}"/>
              </a:ext>
            </a:extLst>
          </p:cNvPr>
          <p:cNvPicPr>
            <a:picLocks noGrp="1" noChangeAspect="1"/>
          </p:cNvPicPr>
          <p:nvPr>
            <p:ph idx="1"/>
          </p:nvPr>
        </p:nvPicPr>
        <p:blipFill>
          <a:blip r:embed="rId2"/>
          <a:stretch>
            <a:fillRect/>
          </a:stretch>
        </p:blipFill>
        <p:spPr>
          <a:xfrm>
            <a:off x="2451100" y="2459831"/>
            <a:ext cx="2490759" cy="2400036"/>
          </a:xfrm>
        </p:spPr>
      </p:pic>
      <p:pic>
        <p:nvPicPr>
          <p:cNvPr id="7" name="Picture 6">
            <a:extLst>
              <a:ext uri="{FF2B5EF4-FFF2-40B4-BE49-F238E27FC236}">
                <a16:creationId xmlns:a16="http://schemas.microsoft.com/office/drawing/2014/main" id="{812A65A4-C9A6-7C4D-8F9F-29FB0EA83A90}"/>
              </a:ext>
            </a:extLst>
          </p:cNvPr>
          <p:cNvPicPr>
            <a:picLocks noChangeAspect="1"/>
          </p:cNvPicPr>
          <p:nvPr/>
        </p:nvPicPr>
        <p:blipFill>
          <a:blip r:embed="rId3"/>
          <a:stretch>
            <a:fillRect/>
          </a:stretch>
        </p:blipFill>
        <p:spPr>
          <a:xfrm>
            <a:off x="4941859" y="2269067"/>
            <a:ext cx="2803742" cy="2590800"/>
          </a:xfrm>
          <a:prstGeom prst="rect">
            <a:avLst/>
          </a:prstGeom>
        </p:spPr>
      </p:pic>
      <p:pic>
        <p:nvPicPr>
          <p:cNvPr id="9" name="Picture 8">
            <a:extLst>
              <a:ext uri="{FF2B5EF4-FFF2-40B4-BE49-F238E27FC236}">
                <a16:creationId xmlns:a16="http://schemas.microsoft.com/office/drawing/2014/main" id="{B0D02D4D-1178-FE44-97DE-256201116ED9}"/>
              </a:ext>
            </a:extLst>
          </p:cNvPr>
          <p:cNvPicPr>
            <a:picLocks noChangeAspect="1"/>
          </p:cNvPicPr>
          <p:nvPr/>
        </p:nvPicPr>
        <p:blipFill>
          <a:blip r:embed="rId4"/>
          <a:stretch>
            <a:fillRect/>
          </a:stretch>
        </p:blipFill>
        <p:spPr>
          <a:xfrm>
            <a:off x="7745601" y="2203876"/>
            <a:ext cx="1989507" cy="2655991"/>
          </a:xfrm>
          <a:prstGeom prst="rect">
            <a:avLst/>
          </a:prstGeom>
        </p:spPr>
      </p:pic>
      <p:sp>
        <p:nvSpPr>
          <p:cNvPr id="10" name="TextBox 9">
            <a:extLst>
              <a:ext uri="{FF2B5EF4-FFF2-40B4-BE49-F238E27FC236}">
                <a16:creationId xmlns:a16="http://schemas.microsoft.com/office/drawing/2014/main" id="{03EC9CCA-9557-1540-A0E0-633F9E9540FE}"/>
              </a:ext>
            </a:extLst>
          </p:cNvPr>
          <p:cNvSpPr txBox="1"/>
          <p:nvPr/>
        </p:nvSpPr>
        <p:spPr>
          <a:xfrm>
            <a:off x="3132668" y="5061819"/>
            <a:ext cx="7212627" cy="369332"/>
          </a:xfrm>
          <a:prstGeom prst="rect">
            <a:avLst/>
          </a:prstGeom>
          <a:noFill/>
        </p:spPr>
        <p:txBody>
          <a:bodyPr wrap="square" rtlCol="0">
            <a:spAutoFit/>
          </a:bodyPr>
          <a:lstStyle/>
          <a:p>
            <a:r>
              <a:rPr lang="en-US" dirty="0"/>
              <a:t>Three musicians walk into a data science boot camp…</a:t>
            </a:r>
          </a:p>
        </p:txBody>
      </p:sp>
    </p:spTree>
    <p:extLst>
      <p:ext uri="{BB962C8B-B14F-4D97-AF65-F5344CB8AC3E}">
        <p14:creationId xmlns:p14="http://schemas.microsoft.com/office/powerpoint/2010/main" val="1911890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06B983-B25B-F14D-BFF0-C614625103C6}"/>
              </a:ext>
            </a:extLst>
          </p:cNvPr>
          <p:cNvSpPr txBox="1"/>
          <p:nvPr/>
        </p:nvSpPr>
        <p:spPr>
          <a:xfrm>
            <a:off x="1736035" y="1282450"/>
            <a:ext cx="9135165" cy="523220"/>
          </a:xfrm>
          <a:prstGeom prst="rect">
            <a:avLst/>
          </a:prstGeom>
          <a:noFill/>
        </p:spPr>
        <p:txBody>
          <a:bodyPr wrap="square" rtlCol="0">
            <a:spAutoFit/>
          </a:bodyPr>
          <a:lstStyle/>
          <a:p>
            <a:r>
              <a:rPr lang="en-US" sz="2800" dirty="0"/>
              <a:t>Our goal was to analyze musical trends over time.</a:t>
            </a:r>
          </a:p>
        </p:txBody>
      </p:sp>
      <p:pic>
        <p:nvPicPr>
          <p:cNvPr id="7" name="Picture 6">
            <a:extLst>
              <a:ext uri="{FF2B5EF4-FFF2-40B4-BE49-F238E27FC236}">
                <a16:creationId xmlns:a16="http://schemas.microsoft.com/office/drawing/2014/main" id="{A00CB4A8-5483-5F46-984D-D50C30490505}"/>
              </a:ext>
            </a:extLst>
          </p:cNvPr>
          <p:cNvPicPr>
            <a:picLocks noChangeAspect="1"/>
          </p:cNvPicPr>
          <p:nvPr/>
        </p:nvPicPr>
        <p:blipFill>
          <a:blip r:embed="rId2"/>
          <a:stretch>
            <a:fillRect/>
          </a:stretch>
        </p:blipFill>
        <p:spPr>
          <a:xfrm>
            <a:off x="825500" y="2147129"/>
            <a:ext cx="5270500" cy="4029382"/>
          </a:xfrm>
          <a:prstGeom prst="rect">
            <a:avLst/>
          </a:prstGeom>
        </p:spPr>
      </p:pic>
      <p:sp>
        <p:nvSpPr>
          <p:cNvPr id="8" name="Rectangle 7">
            <a:extLst>
              <a:ext uri="{FF2B5EF4-FFF2-40B4-BE49-F238E27FC236}">
                <a16:creationId xmlns:a16="http://schemas.microsoft.com/office/drawing/2014/main" id="{9B92A9B4-4C26-0443-8FF3-DD8E78CB107B}"/>
              </a:ext>
            </a:extLst>
          </p:cNvPr>
          <p:cNvSpPr/>
          <p:nvPr/>
        </p:nvSpPr>
        <p:spPr>
          <a:xfrm>
            <a:off x="6096000" y="2147129"/>
            <a:ext cx="2291013"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chemeClr val="accent1"/>
                </a:solidFill>
                <a:effectLst>
                  <a:outerShdw dist="38100" dir="2700000" algn="tl" rotWithShape="0">
                    <a:schemeClr val="accent2"/>
                  </a:outerShdw>
                </a:effectLst>
              </a:rPr>
              <a:t>Genre</a:t>
            </a:r>
          </a:p>
        </p:txBody>
      </p:sp>
      <p:sp>
        <p:nvSpPr>
          <p:cNvPr id="9" name="Rectangle 8">
            <a:extLst>
              <a:ext uri="{FF2B5EF4-FFF2-40B4-BE49-F238E27FC236}">
                <a16:creationId xmlns:a16="http://schemas.microsoft.com/office/drawing/2014/main" id="{6254B737-7009-7244-B2F8-C9D50565C134}"/>
              </a:ext>
            </a:extLst>
          </p:cNvPr>
          <p:cNvSpPr/>
          <p:nvPr/>
        </p:nvSpPr>
        <p:spPr>
          <a:xfrm>
            <a:off x="6364584" y="3070459"/>
            <a:ext cx="5887339" cy="769441"/>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accent1"/>
                </a:solidFill>
                <a:effectLst>
                  <a:outerShdw blurRad="12700" dist="38100" dir="2700000" algn="tl" rotWithShape="0">
                    <a:schemeClr val="bg1">
                      <a:lumMod val="50000"/>
                    </a:schemeClr>
                  </a:outerShdw>
                </a:effectLst>
              </a:rPr>
              <a:t>Beats per minute</a:t>
            </a:r>
          </a:p>
        </p:txBody>
      </p:sp>
      <p:sp>
        <p:nvSpPr>
          <p:cNvPr id="11" name="Rectangle 10">
            <a:extLst>
              <a:ext uri="{FF2B5EF4-FFF2-40B4-BE49-F238E27FC236}">
                <a16:creationId xmlns:a16="http://schemas.microsoft.com/office/drawing/2014/main" id="{DB322781-D810-ED4F-92F1-5D3ED64E9100}"/>
              </a:ext>
            </a:extLst>
          </p:cNvPr>
          <p:cNvSpPr/>
          <p:nvPr/>
        </p:nvSpPr>
        <p:spPr>
          <a:xfrm>
            <a:off x="7192128" y="3998908"/>
            <a:ext cx="4232249"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Song length</a:t>
            </a:r>
          </a:p>
        </p:txBody>
      </p:sp>
      <p:sp>
        <p:nvSpPr>
          <p:cNvPr id="12" name="Rectangle 11">
            <a:extLst>
              <a:ext uri="{FF2B5EF4-FFF2-40B4-BE49-F238E27FC236}">
                <a16:creationId xmlns:a16="http://schemas.microsoft.com/office/drawing/2014/main" id="{A5CDCF14-9A81-774E-BB28-37E53E2E166B}"/>
              </a:ext>
            </a:extLst>
          </p:cNvPr>
          <p:cNvSpPr/>
          <p:nvPr/>
        </p:nvSpPr>
        <p:spPr>
          <a:xfrm>
            <a:off x="6311094" y="4826808"/>
            <a:ext cx="1860824" cy="784830"/>
          </a:xfrm>
          <a:prstGeom prst="rect">
            <a:avLst/>
          </a:prstGeom>
          <a:noFill/>
        </p:spPr>
        <p:txBody>
          <a:bodyPr wrap="square" lIns="91440" tIns="45720" rIns="91440" bIns="45720">
            <a:spAutoFit/>
          </a:bodyPr>
          <a:lstStyle/>
          <a:p>
            <a:pPr algn="ctr"/>
            <a:r>
              <a:rPr lang="en-US" sz="4500" b="0" cap="none" spc="0" dirty="0">
                <a:ln w="0"/>
                <a:solidFill>
                  <a:schemeClr val="accent1"/>
                </a:solidFill>
                <a:effectLst>
                  <a:outerShdw blurRad="38100" dist="25400" dir="5400000" algn="ctr" rotWithShape="0">
                    <a:srgbClr val="6E747A">
                      <a:alpha val="43000"/>
                    </a:srgbClr>
                  </a:outerShdw>
                </a:effectLst>
              </a:rPr>
              <a:t>Key</a:t>
            </a:r>
          </a:p>
        </p:txBody>
      </p:sp>
    </p:spTree>
    <p:extLst>
      <p:ext uri="{BB962C8B-B14F-4D97-AF65-F5344CB8AC3E}">
        <p14:creationId xmlns:p14="http://schemas.microsoft.com/office/powerpoint/2010/main" val="354670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CC71-C27A-A848-9B3B-4B6C94C11762}"/>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212E9D58-31AE-9A46-A7A6-FD4BED801101}"/>
              </a:ext>
            </a:extLst>
          </p:cNvPr>
          <p:cNvSpPr>
            <a:spLocks noGrp="1"/>
          </p:cNvSpPr>
          <p:nvPr>
            <p:ph idx="1"/>
          </p:nvPr>
        </p:nvSpPr>
        <p:spPr/>
        <p:txBody>
          <a:bodyPr/>
          <a:lstStyle/>
          <a:p>
            <a:r>
              <a:rPr lang="en-US" dirty="0"/>
              <a:t>Gathering Billboard hits from the last ~60 years.</a:t>
            </a:r>
          </a:p>
          <a:p>
            <a:r>
              <a:rPr lang="en-US" dirty="0"/>
              <a:t>Song title, artist, Top 10 spot, genre, song length, beats per minute, key, and more.</a:t>
            </a:r>
          </a:p>
          <a:p>
            <a:r>
              <a:rPr lang="en-US" dirty="0"/>
              <a:t>Can we see changes in the genres trending over time? Are song lengths getting longer? What song keys produce the most hits? What BPM is the most prevalent amongst hit songs?</a:t>
            </a:r>
          </a:p>
          <a:p>
            <a:r>
              <a:rPr lang="en-US" dirty="0"/>
              <a:t>Scrape some hit songs, find a music API, make a </a:t>
            </a:r>
            <a:r>
              <a:rPr lang="en-US" dirty="0" err="1"/>
              <a:t>json</a:t>
            </a:r>
            <a:r>
              <a:rPr lang="en-US" dirty="0"/>
              <a:t> …</a:t>
            </a:r>
          </a:p>
          <a:p>
            <a:pPr marL="0" indent="0">
              <a:buNone/>
            </a:pPr>
            <a:r>
              <a:rPr lang="en-US" dirty="0"/>
              <a:t>   TOTALLY GROOVIN’, RIGHT?</a:t>
            </a:r>
          </a:p>
          <a:p>
            <a:endParaRPr lang="en-US" dirty="0"/>
          </a:p>
        </p:txBody>
      </p:sp>
      <p:pic>
        <p:nvPicPr>
          <p:cNvPr id="5" name="Picture 4">
            <a:extLst>
              <a:ext uri="{FF2B5EF4-FFF2-40B4-BE49-F238E27FC236}">
                <a16:creationId xmlns:a16="http://schemas.microsoft.com/office/drawing/2014/main" id="{B1DF9091-BF5F-D444-A8B4-412775D6F6E2}"/>
              </a:ext>
            </a:extLst>
          </p:cNvPr>
          <p:cNvPicPr>
            <a:picLocks noChangeAspect="1"/>
          </p:cNvPicPr>
          <p:nvPr/>
        </p:nvPicPr>
        <p:blipFill>
          <a:blip r:embed="rId2"/>
          <a:stretch>
            <a:fillRect/>
          </a:stretch>
        </p:blipFill>
        <p:spPr>
          <a:xfrm>
            <a:off x="9040283" y="4206622"/>
            <a:ext cx="2465917" cy="2247900"/>
          </a:xfrm>
          <a:prstGeom prst="rect">
            <a:avLst/>
          </a:prstGeom>
        </p:spPr>
      </p:pic>
    </p:spTree>
    <p:extLst>
      <p:ext uri="{BB962C8B-B14F-4D97-AF65-F5344CB8AC3E}">
        <p14:creationId xmlns:p14="http://schemas.microsoft.com/office/powerpoint/2010/main" val="2019082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E4BE29-1E5E-BB4F-BCC3-78417FB1EC83}"/>
              </a:ext>
            </a:extLst>
          </p:cNvPr>
          <p:cNvPicPr>
            <a:picLocks noChangeAspect="1"/>
          </p:cNvPicPr>
          <p:nvPr/>
        </p:nvPicPr>
        <p:blipFill>
          <a:blip r:embed="rId2"/>
          <a:stretch>
            <a:fillRect/>
          </a:stretch>
        </p:blipFill>
        <p:spPr>
          <a:xfrm>
            <a:off x="0" y="0"/>
            <a:ext cx="12395200" cy="6858000"/>
          </a:xfrm>
          <a:prstGeom prst="rect">
            <a:avLst/>
          </a:prstGeom>
        </p:spPr>
      </p:pic>
    </p:spTree>
    <p:extLst>
      <p:ext uri="{BB962C8B-B14F-4D97-AF65-F5344CB8AC3E}">
        <p14:creationId xmlns:p14="http://schemas.microsoft.com/office/powerpoint/2010/main" val="1006265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E4BE29-1E5E-BB4F-BCC3-78417FB1EC8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40705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3406E6-B846-3849-AAD0-0C07631A61E5}"/>
              </a:ext>
            </a:extLst>
          </p:cNvPr>
          <p:cNvPicPr>
            <a:picLocks noChangeAspect="1"/>
          </p:cNvPicPr>
          <p:nvPr/>
        </p:nvPicPr>
        <p:blipFill>
          <a:blip r:embed="rId2"/>
          <a:stretch>
            <a:fillRect/>
          </a:stretch>
        </p:blipFill>
        <p:spPr>
          <a:xfrm>
            <a:off x="6212417" y="2440517"/>
            <a:ext cx="5336117" cy="3759277"/>
          </a:xfrm>
          <a:prstGeom prst="rect">
            <a:avLst/>
          </a:prstGeom>
        </p:spPr>
      </p:pic>
      <p:sp>
        <p:nvSpPr>
          <p:cNvPr id="5" name="Title 4">
            <a:extLst>
              <a:ext uri="{FF2B5EF4-FFF2-40B4-BE49-F238E27FC236}">
                <a16:creationId xmlns:a16="http://schemas.microsoft.com/office/drawing/2014/main" id="{C63BE5B6-B65A-4D48-B3DA-A8DCD4EB3144}"/>
              </a:ext>
            </a:extLst>
          </p:cNvPr>
          <p:cNvSpPr>
            <a:spLocks noGrp="1"/>
          </p:cNvSpPr>
          <p:nvPr>
            <p:ph type="title"/>
          </p:nvPr>
        </p:nvSpPr>
        <p:spPr>
          <a:xfrm>
            <a:off x="626533" y="719491"/>
            <a:ext cx="6873240" cy="1600200"/>
          </a:xfrm>
        </p:spPr>
        <p:txBody>
          <a:bodyPr/>
          <a:lstStyle/>
          <a:p>
            <a:r>
              <a:rPr lang="en-US" dirty="0"/>
              <a:t>Data challenges:</a:t>
            </a:r>
          </a:p>
        </p:txBody>
      </p:sp>
      <p:sp>
        <p:nvSpPr>
          <p:cNvPr id="7" name="Text Placeholder 6">
            <a:extLst>
              <a:ext uri="{FF2B5EF4-FFF2-40B4-BE49-F238E27FC236}">
                <a16:creationId xmlns:a16="http://schemas.microsoft.com/office/drawing/2014/main" id="{BBB168BE-C030-7B44-AB15-AD928380C0A4}"/>
              </a:ext>
            </a:extLst>
          </p:cNvPr>
          <p:cNvSpPr>
            <a:spLocks noGrp="1"/>
          </p:cNvSpPr>
          <p:nvPr>
            <p:ph type="body" sz="half" idx="2"/>
          </p:nvPr>
        </p:nvSpPr>
        <p:spPr>
          <a:xfrm>
            <a:off x="626533" y="2461724"/>
            <a:ext cx="5585884" cy="3738070"/>
          </a:xfrm>
        </p:spPr>
        <p:txBody>
          <a:bodyPr/>
          <a:lstStyle/>
          <a:p>
            <a:pPr marL="342900" indent="-342900">
              <a:buFont typeface="Arial" panose="020B0604020202020204" pitchFamily="34" charset="0"/>
              <a:buChar char="•"/>
            </a:pPr>
            <a:r>
              <a:rPr lang="en-US" sz="2400" dirty="0"/>
              <a:t>Scraping Billboard site</a:t>
            </a:r>
          </a:p>
          <a:p>
            <a:pPr marL="342900" indent="-342900">
              <a:buFont typeface="Arial" panose="020B0604020202020204" pitchFamily="34" charset="0"/>
              <a:buChar char="•"/>
            </a:pPr>
            <a:r>
              <a:rPr lang="en-US" sz="2400" dirty="0"/>
              <a:t>Music API limitations – many tries and fails</a:t>
            </a:r>
          </a:p>
          <a:p>
            <a:pPr marL="342900" indent="-342900">
              <a:buFont typeface="Arial" panose="020B0604020202020204" pitchFamily="34" charset="0"/>
              <a:buChar char="•"/>
            </a:pPr>
            <a:r>
              <a:rPr lang="en-US" sz="2400" dirty="0" err="1"/>
              <a:t>Spotif</a:t>
            </a:r>
            <a:r>
              <a:rPr lang="en-US" sz="2400" dirty="0"/>
              <a:t>$#%* API</a:t>
            </a:r>
          </a:p>
          <a:p>
            <a:pPr marL="342900" indent="-342900">
              <a:buFont typeface="Arial" panose="020B0604020202020204" pitchFamily="34" charset="0"/>
              <a:buChar char="•"/>
            </a:pPr>
            <a:r>
              <a:rPr lang="en-US" sz="2400" dirty="0" err="1"/>
              <a:t>Json</a:t>
            </a:r>
            <a:r>
              <a:rPr lang="en-US" sz="2400" dirty="0"/>
              <a:t> challenges</a:t>
            </a:r>
          </a:p>
          <a:p>
            <a:pPr marL="285750" indent="-285750">
              <a:buFontTx/>
              <a:buChar char="-"/>
            </a:pPr>
            <a:endParaRPr lang="en-US" dirty="0"/>
          </a:p>
        </p:txBody>
      </p:sp>
      <p:sp>
        <p:nvSpPr>
          <p:cNvPr id="8" name="TextBox 7">
            <a:extLst>
              <a:ext uri="{FF2B5EF4-FFF2-40B4-BE49-F238E27FC236}">
                <a16:creationId xmlns:a16="http://schemas.microsoft.com/office/drawing/2014/main" id="{D320D700-7F89-4E4A-89AA-13829B91F122}"/>
              </a:ext>
            </a:extLst>
          </p:cNvPr>
          <p:cNvSpPr txBox="1"/>
          <p:nvPr/>
        </p:nvSpPr>
        <p:spPr>
          <a:xfrm>
            <a:off x="8468836" y="6206573"/>
            <a:ext cx="3244799" cy="369332"/>
          </a:xfrm>
          <a:prstGeom prst="rect">
            <a:avLst/>
          </a:prstGeom>
          <a:noFill/>
        </p:spPr>
        <p:txBody>
          <a:bodyPr wrap="none" rtlCol="0">
            <a:spAutoFit/>
          </a:bodyPr>
          <a:lstStyle/>
          <a:p>
            <a:r>
              <a:rPr lang="en-US" dirty="0"/>
              <a:t>*depiction of actual events</a:t>
            </a:r>
          </a:p>
        </p:txBody>
      </p:sp>
    </p:spTree>
    <p:extLst>
      <p:ext uri="{BB962C8B-B14F-4D97-AF65-F5344CB8AC3E}">
        <p14:creationId xmlns:p14="http://schemas.microsoft.com/office/powerpoint/2010/main" val="890579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DD746-2030-F743-97BD-BD24CF6F9F61}"/>
              </a:ext>
            </a:extLst>
          </p:cNvPr>
          <p:cNvSpPr>
            <a:spLocks noGrp="1"/>
          </p:cNvSpPr>
          <p:nvPr>
            <p:ph type="title"/>
          </p:nvPr>
        </p:nvSpPr>
        <p:spPr/>
        <p:txBody>
          <a:bodyPr/>
          <a:lstStyle/>
          <a:p>
            <a:r>
              <a:rPr lang="en-US" dirty="0"/>
              <a:t>Resurrecting the bus</a:t>
            </a:r>
          </a:p>
        </p:txBody>
      </p:sp>
      <p:sp>
        <p:nvSpPr>
          <p:cNvPr id="3" name="Content Placeholder 2">
            <a:extLst>
              <a:ext uri="{FF2B5EF4-FFF2-40B4-BE49-F238E27FC236}">
                <a16:creationId xmlns:a16="http://schemas.microsoft.com/office/drawing/2014/main" id="{F6DA192D-FD6E-394D-B8EC-F829901025B1}"/>
              </a:ext>
            </a:extLst>
          </p:cNvPr>
          <p:cNvSpPr>
            <a:spLocks noGrp="1"/>
          </p:cNvSpPr>
          <p:nvPr>
            <p:ph idx="1"/>
          </p:nvPr>
        </p:nvSpPr>
        <p:spPr>
          <a:xfrm>
            <a:off x="685799" y="2194560"/>
            <a:ext cx="10964333" cy="4024125"/>
          </a:xfrm>
        </p:spPr>
        <p:txBody>
          <a:bodyPr/>
          <a:lstStyle/>
          <a:p>
            <a:pPr marL="0" indent="0">
              <a:buNone/>
            </a:pPr>
            <a:r>
              <a:rPr lang="en-US" dirty="0">
                <a:hlinkClick r:id="rId2"/>
              </a:rPr>
              <a:t>Let's have a look at what we found</a:t>
            </a:r>
            <a:endParaRPr lang="en-US" dirty="0"/>
          </a:p>
        </p:txBody>
      </p:sp>
      <p:pic>
        <p:nvPicPr>
          <p:cNvPr id="5" name="Picture 4">
            <a:extLst>
              <a:ext uri="{FF2B5EF4-FFF2-40B4-BE49-F238E27FC236}">
                <a16:creationId xmlns:a16="http://schemas.microsoft.com/office/drawing/2014/main" id="{3924FC28-2058-4F43-BCFF-FAF13A832C7F}"/>
              </a:ext>
            </a:extLst>
          </p:cNvPr>
          <p:cNvPicPr>
            <a:picLocks noChangeAspect="1"/>
          </p:cNvPicPr>
          <p:nvPr/>
        </p:nvPicPr>
        <p:blipFill>
          <a:blip r:embed="rId3"/>
          <a:stretch>
            <a:fillRect/>
          </a:stretch>
        </p:blipFill>
        <p:spPr>
          <a:xfrm>
            <a:off x="7825316" y="1856131"/>
            <a:ext cx="3452283" cy="4700981"/>
          </a:xfrm>
          <a:prstGeom prst="rect">
            <a:avLst/>
          </a:prstGeom>
        </p:spPr>
      </p:pic>
    </p:spTree>
    <p:extLst>
      <p:ext uri="{BB962C8B-B14F-4D97-AF65-F5344CB8AC3E}">
        <p14:creationId xmlns:p14="http://schemas.microsoft.com/office/powerpoint/2010/main" val="3759957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50024-79B5-D049-B2E6-DF3E3F81597D}"/>
              </a:ext>
            </a:extLst>
          </p:cNvPr>
          <p:cNvSpPr>
            <a:spLocks noGrp="1"/>
          </p:cNvSpPr>
          <p:nvPr>
            <p:ph type="title"/>
          </p:nvPr>
        </p:nvSpPr>
        <p:spPr>
          <a:xfrm>
            <a:off x="2438400" y="764373"/>
            <a:ext cx="9067800" cy="1293028"/>
          </a:xfrm>
        </p:spPr>
        <p:txBody>
          <a:bodyPr>
            <a:normAutofit/>
          </a:bodyPr>
          <a:lstStyle/>
          <a:p>
            <a:r>
              <a:rPr lang="en-US" sz="3600" dirty="0"/>
              <a:t>Machine learning… </a:t>
            </a:r>
            <a:r>
              <a:rPr lang="en-US" sz="3600" cap="none" dirty="0"/>
              <a:t>what to apply</a:t>
            </a:r>
            <a:r>
              <a:rPr lang="en-US" sz="3600" dirty="0"/>
              <a:t>?</a:t>
            </a:r>
          </a:p>
        </p:txBody>
      </p:sp>
      <p:sp>
        <p:nvSpPr>
          <p:cNvPr id="3" name="Content Placeholder 2">
            <a:extLst>
              <a:ext uri="{FF2B5EF4-FFF2-40B4-BE49-F238E27FC236}">
                <a16:creationId xmlns:a16="http://schemas.microsoft.com/office/drawing/2014/main" id="{6AC43873-8F0C-A04F-8524-79CC5FAC8E37}"/>
              </a:ext>
            </a:extLst>
          </p:cNvPr>
          <p:cNvSpPr>
            <a:spLocks noGrp="1"/>
          </p:cNvSpPr>
          <p:nvPr>
            <p:ph idx="1"/>
          </p:nvPr>
        </p:nvSpPr>
        <p:spPr/>
        <p:txBody>
          <a:bodyPr/>
          <a:lstStyle/>
          <a:p>
            <a:r>
              <a:rPr lang="en-US" dirty="0"/>
              <a:t>Like stock predictions, we wanted a linear regression model that could look at features across time and predict what might happen next.</a:t>
            </a:r>
          </a:p>
          <a:p>
            <a:r>
              <a:rPr lang="en-US" dirty="0"/>
              <a:t>For example: train a model on the year and count of songs in a particular genre…</a:t>
            </a:r>
          </a:p>
          <a:p>
            <a:r>
              <a:rPr lang="en-US" dirty="0"/>
              <a:t>A NEGATIVE R2?!? Who knew you could have such a thing?</a:t>
            </a:r>
          </a:p>
          <a:p>
            <a:r>
              <a:rPr lang="en-US" dirty="0"/>
              <a:t>No correlation apparent between count of songs in rock </a:t>
            </a:r>
          </a:p>
          <a:p>
            <a:pPr marL="0" indent="0">
              <a:buNone/>
            </a:pPr>
            <a:r>
              <a:rPr lang="en-US" dirty="0"/>
              <a:t>   genre over time, or song tempo over time.</a:t>
            </a:r>
          </a:p>
          <a:p>
            <a:r>
              <a:rPr lang="en-US" dirty="0"/>
              <a:t>Higher correlation (.85 R2, .05 MSE) for the average song </a:t>
            </a:r>
          </a:p>
          <a:p>
            <a:pPr marL="0" indent="0">
              <a:buNone/>
            </a:pPr>
            <a:r>
              <a:rPr lang="en-US" dirty="0"/>
              <a:t>   length over time.</a:t>
            </a:r>
          </a:p>
        </p:txBody>
      </p:sp>
      <p:pic>
        <p:nvPicPr>
          <p:cNvPr id="5" name="Picture 4">
            <a:extLst>
              <a:ext uri="{FF2B5EF4-FFF2-40B4-BE49-F238E27FC236}">
                <a16:creationId xmlns:a16="http://schemas.microsoft.com/office/drawing/2014/main" id="{71D80A4E-9884-A742-BE7E-9367905316A0}"/>
              </a:ext>
            </a:extLst>
          </p:cNvPr>
          <p:cNvPicPr>
            <a:picLocks noChangeAspect="1"/>
          </p:cNvPicPr>
          <p:nvPr/>
        </p:nvPicPr>
        <p:blipFill>
          <a:blip r:embed="rId2"/>
          <a:stretch>
            <a:fillRect/>
          </a:stretch>
        </p:blipFill>
        <p:spPr>
          <a:xfrm>
            <a:off x="8898466" y="4097866"/>
            <a:ext cx="2429933" cy="2429933"/>
          </a:xfrm>
          <a:prstGeom prst="rect">
            <a:avLst/>
          </a:prstGeom>
        </p:spPr>
      </p:pic>
    </p:spTree>
    <p:extLst>
      <p:ext uri="{BB962C8B-B14F-4D97-AF65-F5344CB8AC3E}">
        <p14:creationId xmlns:p14="http://schemas.microsoft.com/office/powerpoint/2010/main" val="407135493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emplate>{2865AED0-1D67-6F4F-A06F-7C325B55DF42}tf10001079</Template>
  <TotalTime>417</TotalTime>
  <Words>363</Words>
  <Application>Microsoft Macintosh PowerPoint</Application>
  <PresentationFormat>Widescreen</PresentationFormat>
  <Paragraphs>39</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Century Gothic</vt:lpstr>
      <vt:lpstr>Vapor Trail</vt:lpstr>
      <vt:lpstr>Struggle bus productions </vt:lpstr>
      <vt:lpstr>Music meets data science</vt:lpstr>
      <vt:lpstr>PowerPoint Presentation</vt:lpstr>
      <vt:lpstr>Data sources</vt:lpstr>
      <vt:lpstr>PowerPoint Presentation</vt:lpstr>
      <vt:lpstr>PowerPoint Presentation</vt:lpstr>
      <vt:lpstr>Data challenges:</vt:lpstr>
      <vt:lpstr>Resurrecting the bus</vt:lpstr>
      <vt:lpstr>Machine learning… what to apply?</vt:lpstr>
      <vt:lpstr>takeaways</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Struggle bus productions </dc:title>
  <dc:creator>Jessica Wilbert</dc:creator>
  <cp:lastModifiedBy>Jessica Wilbert</cp:lastModifiedBy>
  <cp:revision>27</cp:revision>
  <dcterms:created xsi:type="dcterms:W3CDTF">2018-08-06T18:14:46Z</dcterms:created>
  <dcterms:modified xsi:type="dcterms:W3CDTF">2018-08-07T01:12:34Z</dcterms:modified>
</cp:coreProperties>
</file>